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3" r:id="rId3"/>
    <p:sldId id="260" r:id="rId4"/>
    <p:sldId id="266" r:id="rId5"/>
    <p:sldId id="267" r:id="rId6"/>
    <p:sldId id="280" r:id="rId7"/>
    <p:sldId id="283" r:id="rId8"/>
    <p:sldId id="265" r:id="rId9"/>
    <p:sldId id="278" r:id="rId10"/>
    <p:sldId id="277" r:id="rId11"/>
    <p:sldId id="273" r:id="rId12"/>
    <p:sldId id="261" r:id="rId13"/>
    <p:sldId id="281" r:id="rId14"/>
    <p:sldId id="282" r:id="rId15"/>
    <p:sldId id="279" r:id="rId16"/>
    <p:sldId id="264" r:id="rId17"/>
    <p:sldId id="269" r:id="rId18"/>
    <p:sldId id="270" r:id="rId19"/>
    <p:sldId id="271" r:id="rId20"/>
    <p:sldId id="276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18820"/>
    <a:srgbClr val="5B6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A1CFB3-D7D8-386C-61CA-5C1F1D0FD19E}" v="1326" dt="2019-04-11T05:45:35.732"/>
    <p1510:client id="{22FB40FB-A10B-4951-8D26-BED60AFC23BF}" v="1030" dt="2019-04-11T05:40:12.6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>
      <p:cViewPr varScale="1">
        <p:scale>
          <a:sx n="105" d="100"/>
          <a:sy n="105" d="100"/>
        </p:scale>
        <p:origin x="184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5F0F7-793C-A141-80A9-8ED2AF214A8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FDA1A-2B4F-E64B-B204-80259062C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54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This presentation in mandatory for all of the team,</a:t>
            </a:r>
            <a:r>
              <a:rPr lang="en-US" baseline="0"/>
              <a:t> No presentation = 0% (Project)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/>
              <a:t>The presentation length should be EXACTLY 150 seconds (2.5 minutes)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/>
              <a:t>Please do not change the fonts!</a:t>
            </a:r>
            <a:endParaRPr lang="en-US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/>
              <a:t>Presentation time: April 1</a:t>
            </a:r>
            <a:r>
              <a:rPr lang="en-US" baseline="30000"/>
              <a:t>st</a:t>
            </a:r>
            <a:r>
              <a:rPr lang="en-US"/>
              <a:t> </a:t>
            </a:r>
            <a:r>
              <a:rPr lang="en-US" baseline="0"/>
              <a:t>, from 2:00 to 3:15pm, BI 587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9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04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27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08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34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27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23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54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32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42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87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0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58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35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51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71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86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1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95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80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DA1A-2B4F-E64B-B204-80259062C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38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71F7-B3AF-F943-9B91-E5D49969FB8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58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71F7-B3AF-F943-9B91-E5D49969FB8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71F7-B3AF-F943-9B91-E5D49969FB8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57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71F7-B3AF-F943-9B91-E5D49969FB8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34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71F7-B3AF-F943-9B91-E5D49969FB8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32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71F7-B3AF-F943-9B91-E5D49969FB8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6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71F7-B3AF-F943-9B91-E5D49969FB8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06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71F7-B3AF-F943-9B91-E5D49969FB8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4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71F7-B3AF-F943-9B91-E5D49969FB8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07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71F7-B3AF-F943-9B91-E5D49969FB8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7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71F7-B3AF-F943-9B91-E5D49969FB8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471F7-B3AF-F943-9B91-E5D49969FB87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FF7B2-E94F-5D49-B27C-D56479E7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13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2.png"/><Relationship Id="rId10" Type="http://schemas.openxmlformats.org/officeDocument/2006/relationships/image" Target="../media/image20.png"/><Relationship Id="rId4" Type="http://schemas.openxmlformats.org/officeDocument/2006/relationships/image" Target="../media/image3.tiff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.png"/><Relationship Id="rId10" Type="http://schemas.openxmlformats.org/officeDocument/2006/relationships/image" Target="../media/image26.png"/><Relationship Id="rId4" Type="http://schemas.openxmlformats.org/officeDocument/2006/relationships/image" Target="../media/image3.tiff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14.png"/><Relationship Id="rId4" Type="http://schemas.openxmlformats.org/officeDocument/2006/relationships/image" Target="../media/image3.tiff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3542"/>
            <a:ext cx="9144000" cy="3832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1426232"/>
            <a:ext cx="7486771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dirty="0">
                <a:solidFill>
                  <a:schemeClr val="bg1"/>
                </a:solidFill>
                <a:latin typeface="Futura Condensed"/>
              </a:rPr>
              <a:t>Comparison of Imaged-Based Gender Classification Techniques</a:t>
            </a:r>
            <a:endParaRPr lang="en-US" sz="3300" dirty="0">
              <a:solidFill>
                <a:schemeClr val="bg1"/>
              </a:solidFill>
              <a:latin typeface="Futura Condensed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133" y="3045081"/>
            <a:ext cx="7486771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i="1" dirty="0">
                <a:solidFill>
                  <a:schemeClr val="bg1">
                    <a:lumMod val="95000"/>
                  </a:schemeClr>
                </a:solidFill>
                <a:latin typeface="Gill Sans Light"/>
                <a:cs typeface="Gill Sans Light"/>
              </a:rPr>
              <a:t>Dataset: IMDB face images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4435" y="4222361"/>
            <a:ext cx="25178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rgbClr val="5B6E1A"/>
                </a:solidFill>
                <a:latin typeface="Gill Sans Light"/>
                <a:cs typeface="Gill Sans Light"/>
              </a:rPr>
              <a:t>Team Members: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3961" y="4728877"/>
            <a:ext cx="2963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Savith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 </a:t>
            </a:r>
            <a:r>
              <a:rPr lang="en-US" i="1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Jayasekera</a:t>
            </a:r>
            <a:endParaRPr lang="en-US" i="1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algn="ctr"/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Oscar Chen</a:t>
            </a:r>
          </a:p>
          <a:p>
            <a:pPr algn="ctr"/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Prince Okoli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3887824"/>
            <a:ext cx="9144000" cy="66840"/>
          </a:xfrm>
          <a:prstGeom prst="rect">
            <a:avLst/>
          </a:prstGeom>
          <a:solidFill>
            <a:srgbClr val="5B6E1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F92915B-72ED-704A-839B-1E66DDFD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391" y="5695027"/>
            <a:ext cx="1335256" cy="9956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606BFA2-4F81-084A-B0AB-9DA6CE255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315" y="5610715"/>
            <a:ext cx="669624" cy="74082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0A4327-D2BD-D940-82E0-FA7946C3B9E8}"/>
              </a:ext>
            </a:extLst>
          </p:cNvPr>
          <p:cNvSpPr txBox="1"/>
          <p:nvPr/>
        </p:nvSpPr>
        <p:spPr>
          <a:xfrm>
            <a:off x="5740400" y="6390449"/>
            <a:ext cx="2201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ENSF 619</a:t>
            </a:r>
          </a:p>
          <a:p>
            <a:pPr algn="ctr"/>
            <a:r>
              <a:rPr lang="en-US" sz="1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BigData</a:t>
            </a:r>
            <a:r>
              <a:rPr lang="en-US" sz="1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-Winter 2019</a:t>
            </a:r>
          </a:p>
        </p:txBody>
      </p:sp>
    </p:spTree>
    <p:extLst>
      <p:ext uri="{BB962C8B-B14F-4D97-AF65-F5344CB8AC3E}">
        <p14:creationId xmlns:p14="http://schemas.microsoft.com/office/powerpoint/2010/main" val="2613235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Learning experiment: 5%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73A94F-7BAC-4DAF-AEC8-4E86C267C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684" y="1325647"/>
            <a:ext cx="2690631" cy="22674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F1C373-B78B-4AC1-B2BE-2D92EBAB2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7472" y="4482358"/>
            <a:ext cx="3078356" cy="24319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140791-00DF-4B75-964E-91CD8A09A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0999" y="1323732"/>
            <a:ext cx="2859331" cy="22425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86FDEF-FDB6-4219-9A16-D1E93E6A0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5700" y="4482358"/>
            <a:ext cx="2896946" cy="23756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5" name="Picture 4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6AD55B-26AD-49C1-BDE0-0747B5FB57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509" y="4475086"/>
            <a:ext cx="2994684" cy="23829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9" name="Picture 4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3FEEFB-11E6-470F-B5B7-302AED8C98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71" y="1325647"/>
            <a:ext cx="2859331" cy="22674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98615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Learning experiment: 10%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12" y="6077430"/>
              <a:ext cx="1694332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56" name="Picture 5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A594EC-A483-460B-950F-8CF4B3918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817" y="4434221"/>
            <a:ext cx="2829149" cy="24312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8" name="Picture 5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F4FB25-6E1F-4E95-B3B5-34EA5969C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3" y="4413858"/>
            <a:ext cx="2789395" cy="24441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0" name="Picture 5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CC3F36-F6BB-46BD-A0EE-9E9C5245D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8537" y="4429351"/>
            <a:ext cx="2826134" cy="24312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2" name="Picture 6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8AA848-092B-4741-B270-B725076F0F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3819" y="1340673"/>
            <a:ext cx="2829148" cy="22592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4" name="Picture 6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0780EB-9C0B-4536-B92E-CB76852191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03" y="1323019"/>
            <a:ext cx="2789395" cy="23089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6" name="Picture 6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7312F1-DF92-451C-A565-B1BD0996DB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3282" y="1341202"/>
            <a:ext cx="2826134" cy="22592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54514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Learning experiment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6782" y="1359480"/>
            <a:ext cx="7850992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>
                <a:latin typeface="Gill Sans Light"/>
                <a:cs typeface="Gill Sans Light"/>
              </a:rPr>
              <a:t>Deep learning – Simple CNN on 1-5% data sets</a:t>
            </a:r>
          </a:p>
          <a:p>
            <a:pPr marL="288925">
              <a:buClr>
                <a:srgbClr val="5B6E1A"/>
              </a:buClr>
              <a:buSzPct val="80000"/>
            </a:pPr>
            <a:endParaRPr lang="en-US" sz="3000">
              <a:latin typeface="Gill Sans Light"/>
              <a:cs typeface="Gill Sans Light"/>
            </a:endParaRPr>
          </a:p>
          <a:p>
            <a:endParaRPr lang="en-US" sz="3000">
              <a:latin typeface="Gill Sans Light"/>
              <a:cs typeface="Gill Sans Light"/>
            </a:endParaRPr>
          </a:p>
          <a:p>
            <a:pPr marL="288925"/>
            <a:endParaRPr lang="en-US" sz="3000">
              <a:latin typeface="Gill Sans Light"/>
              <a:cs typeface="Gill Sans Light"/>
            </a:endParaRPr>
          </a:p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8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3F9A2E8B-5805-43F6-90A1-105F449B0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86" y="1946111"/>
            <a:ext cx="3476977" cy="2326077"/>
          </a:xfrm>
          <a:prstGeom prst="rect">
            <a:avLst/>
          </a:prstGeom>
        </p:spPr>
      </p:pic>
      <p:pic>
        <p:nvPicPr>
          <p:cNvPr id="17" name="Picture 18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C763C730-4584-4A6E-84BE-DEA24526E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327" y="4224583"/>
            <a:ext cx="3298237" cy="2275279"/>
          </a:xfrm>
          <a:prstGeom prst="rect">
            <a:avLst/>
          </a:prstGeom>
        </p:spPr>
      </p:pic>
      <p:pic>
        <p:nvPicPr>
          <p:cNvPr id="2" name="Picture 2" descr="A close up of text on a white surface&#10;&#10;Description generated with high confidence">
            <a:extLst>
              <a:ext uri="{FF2B5EF4-FFF2-40B4-BE49-F238E27FC236}">
                <a16:creationId xmlns:a16="http://schemas.microsoft.com/office/drawing/2014/main" id="{B45341EC-3384-44C8-A003-3ABB4BBB5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3436" y="2503534"/>
            <a:ext cx="4474162" cy="254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34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Learning experiment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6782" y="1359480"/>
            <a:ext cx="8424843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>
                <a:latin typeface="Gill Sans Light"/>
                <a:cs typeface="Gill Sans Light"/>
              </a:rPr>
              <a:t>Deep learning: More complex CNNs on 10% datasets</a:t>
            </a:r>
            <a:endParaRPr lang="en-US"/>
          </a:p>
          <a:p>
            <a:pPr marL="288925"/>
            <a:endParaRPr lang="en-US" sz="3000">
              <a:latin typeface="Gill Sans Light"/>
              <a:cs typeface="Gill Sans Light"/>
            </a:endParaRPr>
          </a:p>
          <a:p>
            <a:endParaRPr lang="en-US" sz="3000">
              <a:latin typeface="Gill Sans Light"/>
              <a:cs typeface="Gill Sans Light"/>
            </a:endParaRPr>
          </a:p>
          <a:p>
            <a:pPr marL="288925"/>
            <a:endParaRPr lang="en-US" sz="3000">
              <a:latin typeface="Gill Sans Light"/>
              <a:cs typeface="Gill Sans Light"/>
            </a:endParaRPr>
          </a:p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20" name="Picture 2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4732A956-D84C-4725-AC78-034C89BB3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98" y="1950156"/>
            <a:ext cx="3476978" cy="2336800"/>
          </a:xfrm>
          <a:prstGeom prst="rect">
            <a:avLst/>
          </a:prstGeom>
        </p:spPr>
      </p:pic>
      <p:pic>
        <p:nvPicPr>
          <p:cNvPr id="22" name="Picture 22" descr="A close up of a map&#10;&#10;Description generated with high confidence">
            <a:extLst>
              <a:ext uri="{FF2B5EF4-FFF2-40B4-BE49-F238E27FC236}">
                <a16:creationId xmlns:a16="http://schemas.microsoft.com/office/drawing/2014/main" id="{C91A4FE3-830A-4524-84CA-E43F0CE607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0" y="4288604"/>
            <a:ext cx="3439347" cy="2307162"/>
          </a:xfrm>
          <a:prstGeom prst="rect">
            <a:avLst/>
          </a:prstGeom>
        </p:spPr>
      </p:pic>
      <p:pic>
        <p:nvPicPr>
          <p:cNvPr id="2" name="Picture 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BFF52E11-F040-4305-A6C7-86405F26A3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9438" y="2465583"/>
            <a:ext cx="4784605" cy="29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00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Final Model Training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2054" name="Picture 6" descr="/var/folders/dh/_v8fq87s1vzgy_bvbwj5j1nm0000gn/T/com.microsoft.Powerpoint/WebArchiveCopyPasteTempFiles/AbZn01MQXwsNAAAAAElFTkSuQmCC">
            <a:extLst>
              <a:ext uri="{FF2B5EF4-FFF2-40B4-BE49-F238E27FC236}">
                <a16:creationId xmlns:a16="http://schemas.microsoft.com/office/drawing/2014/main" id="{98E56193-EC00-FC42-857A-EA530E0AC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22" y="2011809"/>
            <a:ext cx="4111604" cy="275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/var/folders/dh/_v8fq87s1vzgy_bvbwj5j1nm0000gn/T/com.microsoft.Powerpoint/WebArchiveCopyPasteTempFiles/hozkrq6ujrqPIIhCoKT0fwmSt7utVrIPAAAAAElFTkSuQmCC">
            <a:extLst>
              <a:ext uri="{FF2B5EF4-FFF2-40B4-BE49-F238E27FC236}">
                <a16:creationId xmlns:a16="http://schemas.microsoft.com/office/drawing/2014/main" id="{66C21A23-49EA-A54C-B51B-C15767A07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483" y="2011809"/>
            <a:ext cx="4301561" cy="288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364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Learning experiment: SVM vs. CNN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12" y="6077430"/>
              <a:ext cx="1694332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56" name="Picture 5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A594EC-A483-460B-950F-8CF4B3918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732" y="1868543"/>
            <a:ext cx="4168268" cy="3582071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ADDD45-E969-494B-8CE3-1767DA154D91}"/>
              </a:ext>
            </a:extLst>
          </p:cNvPr>
          <p:cNvSpPr txBox="1"/>
          <p:nvPr/>
        </p:nvSpPr>
        <p:spPr>
          <a:xfrm>
            <a:off x="1590551" y="144584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SVM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F1AF84-3D92-4E48-AE75-7FC46DD69DEA}"/>
              </a:ext>
            </a:extLst>
          </p:cNvPr>
          <p:cNvSpPr txBox="1"/>
          <p:nvPr/>
        </p:nvSpPr>
        <p:spPr>
          <a:xfrm>
            <a:off x="5885560" y="144584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CNN</a:t>
            </a:r>
          </a:p>
        </p:txBody>
      </p:sp>
      <p:pic>
        <p:nvPicPr>
          <p:cNvPr id="17" name="Picture 16"/>
          <p:cNvPicPr/>
          <p:nvPr/>
        </p:nvPicPr>
        <p:blipFill>
          <a:blip r:embed="rId7"/>
          <a:stretch>
            <a:fillRect/>
          </a:stretch>
        </p:blipFill>
        <p:spPr>
          <a:xfrm>
            <a:off x="4861151" y="2301689"/>
            <a:ext cx="2855493" cy="24000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03472" y="4604540"/>
            <a:ext cx="38068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Specificity: 89%</a:t>
            </a: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Recall: 91%</a:t>
            </a: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Precision (Male): 89%</a:t>
            </a: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Precision (Female): 91%</a:t>
            </a:r>
          </a:p>
          <a:p>
            <a:pPr marL="342900" lvl="0" indent="-342900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Accuracy: 90%</a:t>
            </a:r>
          </a:p>
        </p:txBody>
      </p:sp>
    </p:spTree>
    <p:extLst>
      <p:ext uri="{BB962C8B-B14F-4D97-AF65-F5344CB8AC3E}">
        <p14:creationId xmlns:p14="http://schemas.microsoft.com/office/powerpoint/2010/main" val="97825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dirty="0">
                <a:solidFill>
                  <a:schemeClr val="bg1">
                    <a:lumMod val="95000"/>
                  </a:schemeClr>
                </a:solidFill>
                <a:latin typeface="Futura Condensed"/>
              </a:rPr>
              <a:t>Demo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6782" y="1359480"/>
            <a:ext cx="8255511" cy="1846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3000" dirty="0">
              <a:latin typeface="Gill Sans Light"/>
              <a:cs typeface="Gill Sans Light"/>
            </a:endParaRPr>
          </a:p>
          <a:p>
            <a:endParaRPr lang="en-US" dirty="0"/>
          </a:p>
          <a:p>
            <a:pPr>
              <a:buClr>
                <a:srgbClr val="5B6E1A"/>
              </a:buClr>
              <a:buSzPct val="80000"/>
            </a:pPr>
            <a:endParaRPr lang="en-US" dirty="0"/>
          </a:p>
          <a:p>
            <a:pPr marL="288925"/>
            <a:endParaRPr lang="en-US" sz="3000" dirty="0">
              <a:latin typeface="Gill Sans Light"/>
            </a:endParaRPr>
          </a:p>
          <a:p>
            <a:endParaRPr lang="en-US" dirty="0"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8" name="Picture 9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8AEB32D7-8E16-42BE-8ABE-531EAC72FA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111" t="24356" r="13360" b="4950"/>
          <a:stretch/>
        </p:blipFill>
        <p:spPr>
          <a:xfrm>
            <a:off x="883404" y="1446301"/>
            <a:ext cx="7460542" cy="463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93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dirty="0">
                <a:solidFill>
                  <a:schemeClr val="bg1">
                    <a:lumMod val="95000"/>
                  </a:schemeClr>
                </a:solidFill>
                <a:latin typeface="Futura Condensed"/>
              </a:rPr>
              <a:t>Are You Smarter Than A Computer?</a:t>
            </a:r>
          </a:p>
          <a:p>
            <a:pPr algn="ctr"/>
            <a:endParaRPr lang="en-US" sz="3300" dirty="0">
              <a:solidFill>
                <a:schemeClr val="bg1">
                  <a:lumMod val="95000"/>
                </a:schemeClr>
              </a:solidFill>
              <a:latin typeface="Futura Condensed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2" name="Picture 2" descr="A close up of a person wearing glasses&#10;&#10;Description generated with very high confidence">
            <a:extLst>
              <a:ext uri="{FF2B5EF4-FFF2-40B4-BE49-F238E27FC236}">
                <a16:creationId xmlns:a16="http://schemas.microsoft.com/office/drawing/2014/main" id="{B9398A2C-4E27-4779-8D10-2C5C41560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2" y="1578530"/>
            <a:ext cx="3601512" cy="4499765"/>
          </a:xfrm>
          <a:prstGeom prst="rect">
            <a:avLst/>
          </a:prstGeom>
        </p:spPr>
      </p:pic>
      <p:pic>
        <p:nvPicPr>
          <p:cNvPr id="6" name="Picture 6" descr="A close up of a person wearing glasses&#10;&#10;Description generated with very high confidence">
            <a:extLst>
              <a:ext uri="{FF2B5EF4-FFF2-40B4-BE49-F238E27FC236}">
                <a16:creationId xmlns:a16="http://schemas.microsoft.com/office/drawing/2014/main" id="{A4C45B53-0F23-4065-98B8-C0440A07B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855" y="1561659"/>
            <a:ext cx="3627006" cy="4508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83569B-265F-4E8A-AD11-AF030B933CBD}"/>
              </a:ext>
            </a:extLst>
          </p:cNvPr>
          <p:cNvSpPr txBox="1"/>
          <p:nvPr/>
        </p:nvSpPr>
        <p:spPr>
          <a:xfrm>
            <a:off x="590198" y="6087783"/>
            <a:ext cx="523315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>
                <a:cs typeface="Calibri"/>
              </a:rPr>
              <a:t>https://www.reddit.com/r/SwordOrSheath/comments/b3fsay/sosh_this_felon/?utm_source=share&amp;utm_medium=web2x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B00BD9-208D-432D-958B-E3CBA04F46EA}"/>
              </a:ext>
            </a:extLst>
          </p:cNvPr>
          <p:cNvSpPr txBox="1"/>
          <p:nvPr/>
        </p:nvSpPr>
        <p:spPr>
          <a:xfrm>
            <a:off x="6161235" y="3495640"/>
            <a:ext cx="12754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/>
              <a:t>Female</a:t>
            </a:r>
          </a:p>
        </p:txBody>
      </p:sp>
    </p:spTree>
    <p:extLst>
      <p:ext uri="{BB962C8B-B14F-4D97-AF65-F5344CB8AC3E}">
        <p14:creationId xmlns:p14="http://schemas.microsoft.com/office/powerpoint/2010/main" val="107348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dirty="0">
                <a:solidFill>
                  <a:schemeClr val="bg1">
                    <a:lumMod val="95000"/>
                  </a:schemeClr>
                </a:solidFill>
                <a:latin typeface="Futura Condensed"/>
              </a:rPr>
              <a:t>Are You Smarter Than A Computer?</a:t>
            </a:r>
          </a:p>
          <a:p>
            <a:pPr algn="ctr"/>
            <a:endParaRPr lang="en-US" sz="3300" dirty="0">
              <a:solidFill>
                <a:schemeClr val="bg1">
                  <a:lumMod val="95000"/>
                </a:schemeClr>
              </a:solidFill>
              <a:latin typeface="Futura Condensed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6782" y="1359480"/>
            <a:ext cx="8255511" cy="1846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3000" dirty="0">
              <a:latin typeface="Gill Sans Light"/>
              <a:cs typeface="Gill Sans Light"/>
            </a:endParaRPr>
          </a:p>
          <a:p>
            <a:endParaRPr lang="en-US" dirty="0"/>
          </a:p>
          <a:p>
            <a:pPr>
              <a:buClr>
                <a:srgbClr val="5B6E1A"/>
              </a:buClr>
              <a:buSzPct val="80000"/>
            </a:pPr>
            <a:endParaRPr lang="en-US" dirty="0"/>
          </a:p>
          <a:p>
            <a:pPr marL="288925"/>
            <a:endParaRPr lang="en-US" sz="3000" dirty="0">
              <a:latin typeface="Gill Sans Light"/>
            </a:endParaRPr>
          </a:p>
          <a:p>
            <a:endParaRPr lang="en-US" dirty="0"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2" name="Picture 2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110ADFCC-C3DD-481A-8F39-EA86CEAC8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501" y="2045074"/>
            <a:ext cx="4034917" cy="3898104"/>
          </a:xfrm>
          <a:prstGeom prst="rect">
            <a:avLst/>
          </a:prstGeom>
        </p:spPr>
      </p:pic>
      <p:pic>
        <p:nvPicPr>
          <p:cNvPr id="6" name="Picture 6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DB8ABA2D-2E98-4F40-8909-E37B753C5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928" y="2045074"/>
            <a:ext cx="4034917" cy="38981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5C6323-7A6A-4787-9BD4-D9F23DAE7CAD}"/>
              </a:ext>
            </a:extLst>
          </p:cNvPr>
          <p:cNvSpPr txBox="1"/>
          <p:nvPr/>
        </p:nvSpPr>
        <p:spPr>
          <a:xfrm>
            <a:off x="241187" y="5939159"/>
            <a:ext cx="500370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>
                <a:cs typeface="Calibri"/>
              </a:rPr>
              <a:t>https://www.reddit.com/r/SwordOrSheath/comments/am7y7p/sosh_arrested_for_public_masturbation/?utm_source=share&amp;utm_medium=web2x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D5F167-6AD9-43D8-8261-A9D330B3BA29}"/>
              </a:ext>
            </a:extLst>
          </p:cNvPr>
          <p:cNvSpPr txBox="1"/>
          <p:nvPr/>
        </p:nvSpPr>
        <p:spPr>
          <a:xfrm>
            <a:off x="6161235" y="3495640"/>
            <a:ext cx="12754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/>
              <a:t>Female</a:t>
            </a:r>
          </a:p>
        </p:txBody>
      </p:sp>
    </p:spTree>
    <p:extLst>
      <p:ext uri="{BB962C8B-B14F-4D97-AF65-F5344CB8AC3E}">
        <p14:creationId xmlns:p14="http://schemas.microsoft.com/office/powerpoint/2010/main" val="223336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dirty="0">
                <a:solidFill>
                  <a:schemeClr val="bg1">
                    <a:lumMod val="95000"/>
                  </a:schemeClr>
                </a:solidFill>
                <a:latin typeface="Futura Condensed"/>
              </a:rPr>
              <a:t>Are You Smarter Than A Computer?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2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947F1933-6B45-424D-960D-86B35E7E8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89" y="1558273"/>
            <a:ext cx="3380560" cy="4676248"/>
          </a:xfrm>
          <a:prstGeom prst="rect">
            <a:avLst/>
          </a:prstGeom>
        </p:spPr>
      </p:pic>
      <p:pic>
        <p:nvPicPr>
          <p:cNvPr id="6" name="Picture 6" descr="A person taking a selfie&#10;&#10;Description generated with very high confidence">
            <a:extLst>
              <a:ext uri="{FF2B5EF4-FFF2-40B4-BE49-F238E27FC236}">
                <a16:creationId xmlns:a16="http://schemas.microsoft.com/office/drawing/2014/main" id="{9DF20A4D-470A-4945-B186-1C5F6E3C0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995" y="1558273"/>
            <a:ext cx="3380560" cy="4676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D519D8-D1BA-4A6A-BB7E-B4D6D124C138}"/>
              </a:ext>
            </a:extLst>
          </p:cNvPr>
          <p:cNvSpPr txBox="1"/>
          <p:nvPr/>
        </p:nvSpPr>
        <p:spPr>
          <a:xfrm>
            <a:off x="740374" y="6196863"/>
            <a:ext cx="4213378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/>
              <a:t>https://www.reddit.com/r/SwordOrSheath/comments/agmtl9/sosh_this_model/?utm_source=share&amp;utm_medium=web2x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5B44E-0945-4FCE-B58B-00F902A07636}"/>
              </a:ext>
            </a:extLst>
          </p:cNvPr>
          <p:cNvSpPr txBox="1"/>
          <p:nvPr/>
        </p:nvSpPr>
        <p:spPr>
          <a:xfrm>
            <a:off x="6161235" y="3495640"/>
            <a:ext cx="12754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/>
              <a:t>Female</a:t>
            </a:r>
          </a:p>
        </p:txBody>
      </p:sp>
    </p:spTree>
    <p:extLst>
      <p:ext uri="{BB962C8B-B14F-4D97-AF65-F5344CB8AC3E}">
        <p14:creationId xmlns:p14="http://schemas.microsoft.com/office/powerpoint/2010/main" val="238560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Motivation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1224" y="1770637"/>
            <a:ext cx="839074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6125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Use Spark to analyze the data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Build an accurate image classifier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Compare the performance of:</a:t>
            </a:r>
          </a:p>
          <a:p>
            <a:pPr marL="1203325" lvl="1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Convolutional Neural Networks</a:t>
            </a:r>
          </a:p>
          <a:p>
            <a:pPr marL="1203325" lvl="1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Support Vector Machine</a:t>
            </a:r>
          </a:p>
          <a:p>
            <a:pPr marL="1203325" lvl="1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Logistic Regression K-Nearest Neighbor</a:t>
            </a:r>
          </a:p>
          <a:p>
            <a:pPr marL="1203325" lvl="1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Linear Discriminant analysis</a:t>
            </a:r>
          </a:p>
          <a:p>
            <a:pPr marL="1203325" lvl="1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Gaussian Naïve Bayes</a:t>
            </a:r>
          </a:p>
          <a:p>
            <a:pPr marL="1203325" lvl="1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Random Forest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"/>
              <a:buChar char="o"/>
            </a:pPr>
            <a:endParaRPr lang="en-US" sz="3000" dirty="0">
              <a:latin typeface="Gill Sans Light"/>
              <a:cs typeface="Gill Sans 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4FE4E0-3816-2547-9605-F3C28DA5D9D0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009AC26-90F4-2A4D-9FD5-1AE4B1CD3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0183E4-6DCF-7049-A99C-67E5D77FCDF1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5922E35-5485-7440-A948-F6010C63B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1400B-94D8-A740-899D-5E8EA987B5CE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0460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dirty="0">
                <a:solidFill>
                  <a:schemeClr val="bg1">
                    <a:lumMod val="95000"/>
                  </a:schemeClr>
                </a:solidFill>
                <a:latin typeface="Futura Condensed"/>
              </a:rPr>
              <a:t>Are You Smarter Than A Computer?</a:t>
            </a:r>
            <a:endParaRPr lang="en-US" sz="3300" dirty="0">
              <a:latin typeface="Futura Condensed"/>
            </a:endParaRPr>
          </a:p>
          <a:p>
            <a:pPr algn="ctr"/>
            <a:endParaRPr lang="en-US" sz="3300" dirty="0">
              <a:solidFill>
                <a:schemeClr val="bg1">
                  <a:lumMod val="95000"/>
                </a:schemeClr>
              </a:solidFill>
              <a:latin typeface="Futura Condensed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3" name="Picture 4" descr="A person in glasses looking at the camera&#10;&#10;Description generated with very high confidence">
            <a:extLst>
              <a:ext uri="{FF2B5EF4-FFF2-40B4-BE49-F238E27FC236}">
                <a16:creationId xmlns:a16="http://schemas.microsoft.com/office/drawing/2014/main" id="{B38499AA-5E03-43EA-A169-CF7EA064C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006" y="1583033"/>
            <a:ext cx="3517535" cy="4788946"/>
          </a:xfrm>
          <a:prstGeom prst="rect">
            <a:avLst/>
          </a:prstGeom>
        </p:spPr>
      </p:pic>
      <p:pic>
        <p:nvPicPr>
          <p:cNvPr id="7" name="Picture 7" descr="A person wearing glasses&#10;&#10;Description generated with high confidence">
            <a:extLst>
              <a:ext uri="{FF2B5EF4-FFF2-40B4-BE49-F238E27FC236}">
                <a16:creationId xmlns:a16="http://schemas.microsoft.com/office/drawing/2014/main" id="{D648A4A7-B98D-4553-8B76-547D7F51EF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370" y="1523983"/>
            <a:ext cx="3585018" cy="49154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F6968C-8AB7-44AA-B987-067DF7C3A09E}"/>
              </a:ext>
            </a:extLst>
          </p:cNvPr>
          <p:cNvSpPr txBox="1"/>
          <p:nvPr/>
        </p:nvSpPr>
        <p:spPr>
          <a:xfrm>
            <a:off x="484841" y="6254645"/>
            <a:ext cx="4485318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>
                <a:cs typeface="Calibri"/>
              </a:rPr>
              <a:t>https://www.reddit.com/r/SwordOrSheath/comments/afqkvm/sosh_this_individual/?utm_source=share&amp;utm_medium=web2x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1D6CE9-BEC0-4C17-895E-38C6B6142E71}"/>
              </a:ext>
            </a:extLst>
          </p:cNvPr>
          <p:cNvSpPr txBox="1"/>
          <p:nvPr/>
        </p:nvSpPr>
        <p:spPr>
          <a:xfrm>
            <a:off x="6161235" y="3495640"/>
            <a:ext cx="12754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/>
              <a:t>Male</a:t>
            </a:r>
          </a:p>
        </p:txBody>
      </p:sp>
    </p:spTree>
    <p:extLst>
      <p:ext uri="{BB962C8B-B14F-4D97-AF65-F5344CB8AC3E}">
        <p14:creationId xmlns:p14="http://schemas.microsoft.com/office/powerpoint/2010/main" val="357565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dirty="0">
                <a:solidFill>
                  <a:schemeClr val="bg1">
                    <a:lumMod val="95000"/>
                  </a:schemeClr>
                </a:solidFill>
                <a:latin typeface="Futura Condensed"/>
              </a:rPr>
              <a:t>Are You Smarter Than A Computer?</a:t>
            </a:r>
          </a:p>
          <a:p>
            <a:pPr algn="ctr"/>
            <a:endParaRPr lang="en-US" sz="3300" dirty="0">
              <a:solidFill>
                <a:schemeClr val="bg1">
                  <a:lumMod val="95000"/>
                </a:schemeClr>
              </a:solidFill>
              <a:latin typeface="Futura Condensed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3" name="Picture 4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003A1E67-8103-4404-AD02-8A9978FEED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739" t="9129" r="31388" b="9129"/>
          <a:stretch/>
        </p:blipFill>
        <p:spPr>
          <a:xfrm>
            <a:off x="676453" y="1467736"/>
            <a:ext cx="3704569" cy="4611540"/>
          </a:xfrm>
          <a:prstGeom prst="rect">
            <a:avLst/>
          </a:prstGeom>
        </p:spPr>
      </p:pic>
      <p:pic>
        <p:nvPicPr>
          <p:cNvPr id="7" name="Picture 7" descr="A picture containing sky, person, water, outdoor&#10;&#10;Description generated with very high confidence">
            <a:extLst>
              <a:ext uri="{FF2B5EF4-FFF2-40B4-BE49-F238E27FC236}">
                <a16:creationId xmlns:a16="http://schemas.microsoft.com/office/drawing/2014/main" id="{3143F752-0CEE-4BF1-99E0-E1F099EDF0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953" t="8872" r="31530" b="9624"/>
          <a:stretch/>
        </p:blipFill>
        <p:spPr>
          <a:xfrm>
            <a:off x="680937" y="1467734"/>
            <a:ext cx="3707429" cy="4611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E763DE-AC10-4AD5-B50D-AAA175795A91}"/>
              </a:ext>
            </a:extLst>
          </p:cNvPr>
          <p:cNvSpPr txBox="1"/>
          <p:nvPr/>
        </p:nvSpPr>
        <p:spPr>
          <a:xfrm>
            <a:off x="331409" y="6079284"/>
            <a:ext cx="5836523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>
                <a:cs typeface="Calibri"/>
              </a:rPr>
              <a:t>https://www.reddit.com/r/SwordOrSheath/comments/av9roj/sosh_this_convicted_felon_who_attempted_to_bring/?utm_source=share&amp;utm_medium=web2x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73666-DFF0-4636-8A0B-13D9F386B04A}"/>
              </a:ext>
            </a:extLst>
          </p:cNvPr>
          <p:cNvSpPr txBox="1"/>
          <p:nvPr/>
        </p:nvSpPr>
        <p:spPr>
          <a:xfrm>
            <a:off x="6161235" y="3495640"/>
            <a:ext cx="12754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/>
              <a:t>Female</a:t>
            </a:r>
          </a:p>
        </p:txBody>
      </p:sp>
    </p:spTree>
    <p:extLst>
      <p:ext uri="{BB962C8B-B14F-4D97-AF65-F5344CB8AC3E}">
        <p14:creationId xmlns:p14="http://schemas.microsoft.com/office/powerpoint/2010/main" val="318967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Preprocessing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6782" y="1359480"/>
            <a:ext cx="8327242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3000" dirty="0">
              <a:latin typeface="Gill Sans Light"/>
              <a:cs typeface="Gill Sans Light"/>
            </a:endParaRPr>
          </a:p>
          <a:p>
            <a:pPr marL="746125" indent="-457200">
              <a:buClr>
                <a:srgbClr val="5B6E1A"/>
              </a:buClr>
              <a:buSzPct val="80000"/>
              <a:buFont typeface="Courier New,monospace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Parse </a:t>
            </a:r>
            <a:r>
              <a:rPr lang="en-US" sz="3000" dirty="0" err="1">
                <a:latin typeface="Gill Sans Light"/>
                <a:cs typeface="Gill Sans Light"/>
              </a:rPr>
              <a:t>Matlab</a:t>
            </a:r>
            <a:r>
              <a:rPr lang="en-US" sz="3000" dirty="0">
                <a:latin typeface="Gill Sans Light"/>
                <a:cs typeface="Gill Sans Light"/>
              </a:rPr>
              <a:t> database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,monospace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Cleaning data in Spark</a:t>
            </a:r>
            <a:endParaRPr lang="en-US" dirty="0">
              <a:latin typeface="Calibri"/>
              <a:cs typeface="Calibri"/>
            </a:endParaRPr>
          </a:p>
          <a:p>
            <a:pPr marL="746125" indent="-457200">
              <a:buClr>
                <a:srgbClr val="5B6E1A"/>
              </a:buClr>
              <a:buSzPct val="80000"/>
              <a:buFont typeface="Courier New,monospace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Produce smaller datasets for early trials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,monospace"/>
              <a:buChar char="o"/>
            </a:pPr>
            <a:r>
              <a:rPr lang="en-US" sz="3000" dirty="0">
                <a:latin typeface="Gill Sans Light"/>
                <a:cs typeface="Calibri"/>
              </a:rPr>
              <a:t>Turn into 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,monospace"/>
              <a:buChar char="o"/>
            </a:pPr>
            <a:endParaRPr lang="en-US" sz="3000" dirty="0">
              <a:latin typeface="Gill Sans Light"/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E4B59A-0270-DA46-A964-9FBC8D515A5F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D4141E-A7E2-874D-A287-9DF8B9383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F87273-3A8E-4242-9B89-917049ECC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EB4EAB-8AF7-554A-AA8E-FA736F6E1E2C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8880049-2E5D-CE45-A1AD-CD26F77AA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A4F37F-75EA-9B48-826C-1D516C36C6F9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4883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Cleaning with </a:t>
            </a:r>
            <a:r>
              <a:rPr lang="en-US" sz="3300" dirty="0" err="1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PySpark</a:t>
            </a:r>
            <a:endParaRPr lang="en-US" sz="3300" dirty="0">
              <a:solidFill>
                <a:schemeClr val="bg1">
                  <a:lumMod val="95000"/>
                </a:schemeClr>
              </a:solidFill>
              <a:latin typeface="Futura Condensed"/>
              <a:cs typeface="Futura Condensed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6782" y="1359480"/>
            <a:ext cx="7850992" cy="3877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3000" dirty="0">
              <a:latin typeface="Gill Sans Light"/>
              <a:cs typeface="Gill Sans Light"/>
            </a:endParaRPr>
          </a:p>
          <a:p>
            <a:pPr marL="746125" indent="-457200">
              <a:buClr>
                <a:srgbClr val="5B6E1A"/>
              </a:buClr>
              <a:buSzPct val="80000"/>
              <a:buFont typeface="Courier New,monospace"/>
              <a:buChar char="o"/>
            </a:pPr>
            <a:r>
              <a:rPr lang="en-US" sz="3000">
                <a:latin typeface="Gill Sans Light"/>
                <a:cs typeface="Gill Sans Light"/>
              </a:rPr>
              <a:t>Started out with 452,261 images.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,monospace"/>
              <a:buChar char="o"/>
            </a:pPr>
            <a:endParaRPr lang="en-US" sz="3000">
              <a:latin typeface="Gill Sans Light"/>
              <a:cs typeface="Gill Sans Light"/>
            </a:endParaRPr>
          </a:p>
          <a:p>
            <a:pPr marL="746125" indent="-457200">
              <a:buClr>
                <a:srgbClr val="5B6E1A"/>
              </a:buClr>
              <a:buSzPct val="80000"/>
              <a:buFont typeface="Courier New,monospace"/>
              <a:buChar char="o"/>
            </a:pPr>
            <a:r>
              <a:rPr lang="en-US" sz="3000">
                <a:latin typeface="Gill Sans Light"/>
                <a:cs typeface="Gill Sans Light"/>
              </a:rPr>
              <a:t>Removed images with more than one face using pyspark </a:t>
            </a:r>
            <a:r>
              <a:rPr lang="en-US" sz="3000" err="1">
                <a:latin typeface="Gill Sans Light"/>
                <a:cs typeface="Gill Sans Light"/>
              </a:rPr>
              <a:t>sql</a:t>
            </a:r>
            <a:r>
              <a:rPr lang="en-US" sz="3000">
                <a:latin typeface="Gill Sans Light"/>
                <a:cs typeface="Gill Sans Light"/>
              </a:rPr>
              <a:t>. Result: 181,626.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,monospace"/>
              <a:buChar char="o"/>
            </a:pPr>
            <a:endParaRPr lang="en-US" sz="3000">
              <a:latin typeface="Gill Sans Light"/>
              <a:cs typeface="Gill Sans Light"/>
            </a:endParaRPr>
          </a:p>
          <a:p>
            <a:pPr marL="1203325" lvl="1" indent="-457200">
              <a:buClr>
                <a:srgbClr val="5B6E1A"/>
              </a:buClr>
              <a:buSzPct val="80000"/>
              <a:buFont typeface="Courier New,monospace"/>
              <a:buChar char="o"/>
            </a:pPr>
            <a:endParaRPr lang="en-US">
              <a:solidFill>
                <a:srgbClr val="FF0000"/>
              </a:solidFill>
              <a:cs typeface="Calibri"/>
            </a:endParaRPr>
          </a:p>
          <a:p>
            <a:pPr marL="288925">
              <a:buClr>
                <a:srgbClr val="5B6E1A"/>
              </a:buClr>
              <a:buSzPct val="80000"/>
            </a:pPr>
            <a:endParaRPr lang="en-US" sz="3000" dirty="0">
              <a:latin typeface="Gill Sans Light"/>
              <a:cs typeface="Gill Sans Light"/>
            </a:endParaRP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E4B59A-0270-DA46-A964-9FBC8D515A5F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D4141E-A7E2-874D-A287-9DF8B9383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F87273-3A8E-4242-9B89-917049ECC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EB4EAB-8AF7-554A-AA8E-FA736F6E1E2C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8880049-2E5D-CE45-A1AD-CD26F77AA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A4F37F-75EA-9B48-826C-1D516C36C6F9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37054E5-4382-451B-B1D9-89C1503B2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7817" y="3968782"/>
            <a:ext cx="1568450" cy="1568450"/>
          </a:xfrm>
          <a:prstGeom prst="rect">
            <a:avLst/>
          </a:prstGeom>
        </p:spPr>
      </p:pic>
      <p:pic>
        <p:nvPicPr>
          <p:cNvPr id="19" name="Picture 1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C8225EE8-C0CD-4273-A55E-591B64DE4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6173" y="3978385"/>
            <a:ext cx="1520135" cy="152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14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Cleaning with </a:t>
            </a:r>
            <a:r>
              <a:rPr lang="en-US" sz="3300" err="1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PySpark</a:t>
            </a:r>
            <a:endParaRPr lang="en-US" sz="3300">
              <a:solidFill>
                <a:schemeClr val="bg1">
                  <a:lumMod val="95000"/>
                </a:schemeClr>
              </a:solidFill>
              <a:latin typeface="Futura Condensed"/>
              <a:cs typeface="Futura Condensed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6782" y="1359480"/>
            <a:ext cx="785099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6125" indent="-457200">
              <a:buClr>
                <a:srgbClr val="5B6E1A"/>
              </a:buClr>
              <a:buSzPct val="80000"/>
              <a:buFont typeface="Courier New,monospace"/>
              <a:buChar char="o"/>
            </a:pPr>
            <a:r>
              <a:rPr lang="en-US" sz="3000">
                <a:latin typeface="Gill Sans Light"/>
                <a:cs typeface="Gill Sans Light"/>
              </a:rPr>
              <a:t>Removed images with a stretched-out using </a:t>
            </a:r>
            <a:r>
              <a:rPr lang="en-US" sz="3000" err="1">
                <a:latin typeface="Gill Sans Light"/>
                <a:cs typeface="Gill Sans Light"/>
              </a:rPr>
              <a:t>pyspark</a:t>
            </a:r>
            <a:r>
              <a:rPr lang="en-US" sz="3000">
                <a:latin typeface="Gill Sans Light"/>
                <a:cs typeface="Gill Sans Light"/>
              </a:rPr>
              <a:t> </a:t>
            </a:r>
            <a:r>
              <a:rPr lang="en-US" sz="3000" err="1">
                <a:latin typeface="Gill Sans Light"/>
                <a:cs typeface="Gill Sans Light"/>
              </a:rPr>
              <a:t>sql</a:t>
            </a:r>
            <a:r>
              <a:rPr lang="en-US" sz="3000">
                <a:latin typeface="Gill Sans Light"/>
                <a:cs typeface="Gill Sans Light"/>
              </a:rPr>
              <a:t>. Result: 163,336 images.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E4B59A-0270-DA46-A964-9FBC8D515A5F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D4141E-A7E2-874D-A287-9DF8B9383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F87273-3A8E-4242-9B89-917049ECC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EB4EAB-8AF7-554A-AA8E-FA736F6E1E2C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8880049-2E5D-CE45-A1AD-CD26F77AA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A4F37F-75EA-9B48-826C-1D516C36C6F9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6" name="Picture 5" descr="A picture containing tennis, player, court, racket&#10;&#10;Description automatically generated">
            <a:extLst>
              <a:ext uri="{FF2B5EF4-FFF2-40B4-BE49-F238E27FC236}">
                <a16:creationId xmlns:a16="http://schemas.microsoft.com/office/drawing/2014/main" id="{CDAAA237-0C5C-4C57-B42E-EAA0DB6BC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782" y="2743202"/>
            <a:ext cx="3211714" cy="2068344"/>
          </a:xfrm>
          <a:prstGeom prst="rect">
            <a:avLst/>
          </a:prstGeom>
        </p:spPr>
      </p:pic>
      <p:pic>
        <p:nvPicPr>
          <p:cNvPr id="3" name="Picture 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B23C699B-878E-4DE8-8B0F-399C9ECCED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0156" y="2743202"/>
            <a:ext cx="2068344" cy="2068344"/>
          </a:xfrm>
          <a:prstGeom prst="rect">
            <a:avLst/>
          </a:prstGeom>
        </p:spPr>
      </p:pic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7950660-F64E-439E-B70D-6D5EA8AED2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5025" y="2743202"/>
            <a:ext cx="2068345" cy="206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86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Cleaning with PySpark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E4B59A-0270-DA46-A964-9FBC8D515A5F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D4141E-A7E2-874D-A287-9DF8B9383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F87273-3A8E-4242-9B89-917049ECC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EB4EAB-8AF7-554A-AA8E-FA736F6E1E2C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8880049-2E5D-CE45-A1AD-CD26F77AA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A4F37F-75EA-9B48-826C-1D516C36C6F9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FDBB241-7B3E-425C-99FC-767DC72D4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208692"/>
              </p:ext>
            </p:extLst>
          </p:nvPr>
        </p:nvGraphicFramePr>
        <p:xfrm>
          <a:off x="1473198" y="1745317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4145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366172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1003843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CA"/>
                        <a:t>Entire dataset (100%)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13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Duration (seconds)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5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68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41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005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224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84375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004E681-6E3F-496D-A32A-53B691D80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966398"/>
              </p:ext>
            </p:extLst>
          </p:nvPr>
        </p:nvGraphicFramePr>
        <p:xfrm>
          <a:off x="1473198" y="452348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4145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366172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1003843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CA"/>
                        <a:t>10% of dataset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13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Duration (seconds)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5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68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41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70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Overall Data Processes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E4B59A-0270-DA46-A964-9FBC8D515A5F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D4141E-A7E2-874D-A287-9DF8B9383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F87273-3A8E-4242-9B89-917049ECC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EB4EAB-8AF7-554A-AA8E-FA736F6E1E2C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8880049-2E5D-CE45-A1AD-CD26F77AA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A4F37F-75EA-9B48-826C-1D516C36C6F9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1026" name="Picture 2" descr="/var/folders/dh/_v8fq87s1vzgy_bvbwj5j1nm0000gn/T/com.microsoft.Powerpoint/WebArchiveCopyPasteTempFiles/xHzEeAAAAAASUVORK5CYII=">
            <a:extLst>
              <a:ext uri="{FF2B5EF4-FFF2-40B4-BE49-F238E27FC236}">
                <a16:creationId xmlns:a16="http://schemas.microsoft.com/office/drawing/2014/main" id="{2FFE22BD-E74E-C64C-AB7C-36CAC6EFF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431" y="1420500"/>
            <a:ext cx="5437244" cy="484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633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Learning experiment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6782" y="1359480"/>
            <a:ext cx="7850992" cy="40626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3000" dirty="0">
              <a:latin typeface="Gill Sans Light"/>
              <a:cs typeface="Gill Sans Light"/>
            </a:endParaRPr>
          </a:p>
          <a:p>
            <a:r>
              <a:rPr lang="en-US" sz="3000" dirty="0">
                <a:latin typeface="Gill Sans Light"/>
                <a:cs typeface="Gill Sans Light"/>
              </a:rPr>
              <a:t>Classifiers: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Linear Discriminant Analysis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Multinomial Logistic regression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Gaussian Naïve Bayes classifier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K-Nearest Neighbor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"/>
              <a:buChar char="o"/>
            </a:pPr>
            <a:r>
              <a:rPr lang="en-US" sz="3000" dirty="0">
                <a:latin typeface="Gill Sans Light"/>
                <a:cs typeface="Gill Sans Light"/>
              </a:rPr>
              <a:t>Support Vector Machine</a:t>
            </a:r>
          </a:p>
          <a:p>
            <a:pPr marL="746125" indent="-457200">
              <a:buClr>
                <a:srgbClr val="5B6E1A"/>
              </a:buClr>
              <a:buSzPct val="80000"/>
              <a:buFont typeface="Courier New"/>
              <a:buChar char="o"/>
            </a:pPr>
            <a:endParaRPr lang="en-US" sz="3000" dirty="0">
              <a:latin typeface="Gill Sans Light"/>
              <a:cs typeface="Gill Sans Light"/>
            </a:endParaRP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5415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58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9269" y="323382"/>
            <a:ext cx="7486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rPr>
              <a:t>Learning experiment: 1%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1325647"/>
            <a:ext cx="9144000" cy="66840"/>
          </a:xfrm>
          <a:prstGeom prst="rect">
            <a:avLst/>
          </a:prstGeom>
          <a:solidFill>
            <a:srgbClr val="7188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95DC6-A03B-D540-B294-F68360A99AC3}"/>
              </a:ext>
            </a:extLst>
          </p:cNvPr>
          <p:cNvGrpSpPr/>
          <p:nvPr/>
        </p:nvGrpSpPr>
        <p:grpSpPr>
          <a:xfrm>
            <a:off x="6363300" y="6077430"/>
            <a:ext cx="2697664" cy="786739"/>
            <a:chOff x="6363300" y="6077430"/>
            <a:chExt cx="2697664" cy="7867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E9D253-EB84-8E49-B0E9-51458F0B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300" y="6366016"/>
              <a:ext cx="596751" cy="4449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AD5B0-98DF-0041-91EC-61FE21EB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216" y="6376624"/>
              <a:ext cx="878748" cy="48754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2604BE-F0BD-8E47-8EED-915259910994}"/>
                </a:ext>
              </a:extLst>
            </p:cNvPr>
            <p:cNvGrpSpPr/>
            <p:nvPr/>
          </p:nvGrpSpPr>
          <p:grpSpPr>
            <a:xfrm>
              <a:off x="6761709" y="6077430"/>
              <a:ext cx="1694331" cy="781264"/>
              <a:chOff x="4827494" y="4888006"/>
              <a:chExt cx="1761566" cy="73419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8CB266-89DA-654E-8D5E-444E7E44E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426" y="48880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4D94D-E917-034F-BDEE-2637274FA25B}"/>
                  </a:ext>
                </a:extLst>
              </p:cNvPr>
              <p:cNvSpPr txBox="1"/>
              <p:nvPr/>
            </p:nvSpPr>
            <p:spPr>
              <a:xfrm>
                <a:off x="4827494" y="5345206"/>
                <a:ext cx="17615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ENSF 619.25</a:t>
                </a:r>
              </a:p>
              <a:p>
                <a:pPr algn="ctr"/>
                <a:r>
                  <a:rPr lang="en-US" sz="6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Machine Learning-Winter 2019</a:t>
                </a:r>
              </a:p>
            </p:txBody>
          </p:sp>
        </p:grp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C996F8-23E2-444D-A21E-4D5ABAE1A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758" y="1324327"/>
            <a:ext cx="3170807" cy="25185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C8D747-7DFD-4384-9258-663310B6B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25647"/>
            <a:ext cx="2966423" cy="24324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C4BA1F-D105-47CB-B7F1-57E3D05094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8306" y="1322515"/>
            <a:ext cx="2772056" cy="24775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669F87-323A-4437-92F3-AEFBAD97EC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7254" y="4420472"/>
            <a:ext cx="3056746" cy="24324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3AF99C-DCAA-4131-BB2E-6BFBE47B7F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6423" y="4420473"/>
            <a:ext cx="3021786" cy="24324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CC63FF-3C6C-44D2-8FAE-6FA679FAF4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932" y="4420473"/>
            <a:ext cx="2870310" cy="24324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55587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652</Words>
  <Application>Microsoft Macintosh PowerPoint</Application>
  <PresentationFormat>On-screen Show (4:3)</PresentationFormat>
  <Paragraphs>179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Courier New</vt:lpstr>
      <vt:lpstr>Courier New,monospace</vt:lpstr>
      <vt:lpstr>Futura Condensed</vt:lpstr>
      <vt:lpstr>Futura Medium</vt:lpstr>
      <vt:lpstr>Gill Sans Light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Prince Okoli</dc:creator>
  <cp:lastModifiedBy>Oscar Chen</cp:lastModifiedBy>
  <cp:revision>596</cp:revision>
  <dcterms:created xsi:type="dcterms:W3CDTF">2019-04-01T05:13:40Z</dcterms:created>
  <dcterms:modified xsi:type="dcterms:W3CDTF">2019-04-11T19:02:52Z</dcterms:modified>
</cp:coreProperties>
</file>